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xt2mindmap.com/" TargetMode="External"/><Relationship Id="rId7" Type="http://schemas.openxmlformats.org/officeDocument/2006/relationships/hyperlink" Target="https://animoto.com/" TargetMode="External"/><Relationship Id="rId2" Type="http://schemas.openxmlformats.org/officeDocument/2006/relationships/hyperlink" Target="https://el.padlet.com/my/dashboar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umopaint.com/" TargetMode="External"/><Relationship Id="rId5" Type="http://schemas.openxmlformats.org/officeDocument/2006/relationships/hyperlink" Target="http://www.toondoo.com/" TargetMode="External"/><Relationship Id="rId4" Type="http://schemas.openxmlformats.org/officeDocument/2006/relationships/hyperlink" Target="http://www.tagxedo.com/app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ocialpolicy.gr/2015/11/%CE%B2%CE%AF%CE%BD%CF%84%CE%B5%CE%BF-%CF%84%CE%B7%CF%82-unicef-%CE%B3%CE%B9%CE%B1-%CF%84%CE%B1-%CE%B4%CE%B9%CE%BA%CE%B1%CE%B9%CF%8E%CE%BC%CE%B1%CF%84%CE%B1-%CF%84%CF%89%CE%BD-%CF%80%CE%B1%CE%B9%CE%B4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0-18.gr/" TargetMode="External"/><Relationship Id="rId2" Type="http://schemas.openxmlformats.org/officeDocument/2006/relationships/hyperlink" Target="https://www.unicef.gr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hamogelo.g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ECB640-13E6-40D9-93C9-31A109411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1" y="2631233"/>
            <a:ext cx="8144133" cy="1475546"/>
          </a:xfrm>
        </p:spPr>
        <p:txBody>
          <a:bodyPr/>
          <a:lstStyle/>
          <a:p>
            <a:r>
              <a:rPr lang="en-US" sz="4800" dirty="0"/>
              <a:t>Critical educational scenario</a:t>
            </a:r>
            <a:br>
              <a:rPr lang="en-US" sz="4800" dirty="0"/>
            </a:br>
            <a:r>
              <a:rPr lang="en-US" sz="4800" dirty="0"/>
              <a:t>“</a:t>
            </a:r>
            <a:r>
              <a:rPr lang="en-US" sz="4000" dirty="0">
                <a:ea typeface="Calibri" panose="020F0502020204030204" pitchFamily="34" charset="0"/>
                <a:cs typeface="Times New Roman" panose="02020603050405020304" pitchFamily="18" charset="0"/>
              </a:rPr>
              <a:t>I also have rights</a:t>
            </a:r>
            <a:r>
              <a:rPr lang="en-US" sz="4800" dirty="0"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endParaRPr lang="el-GR" sz="4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3714018-FF92-497E-9103-5F515E296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759" y="4488930"/>
            <a:ext cx="8644833" cy="1117687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3200" dirty="0" err="1"/>
              <a:t>Dr.Olga</a:t>
            </a:r>
            <a:r>
              <a:rPr lang="en-US" sz="3200" dirty="0"/>
              <a:t> </a:t>
            </a:r>
            <a:r>
              <a:rPr lang="en-US" sz="3200" dirty="0" err="1"/>
              <a:t>Panou</a:t>
            </a:r>
            <a:endParaRPr lang="en-US" sz="3200" dirty="0"/>
          </a:p>
          <a:p>
            <a:endParaRPr lang="el-GR" sz="32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7B23B68-04A5-482E-A867-F10A1FE24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72" y="552183"/>
            <a:ext cx="4109700" cy="699200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51952B1D-254D-451F-96DE-49F1BCDC7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3435" y="482261"/>
            <a:ext cx="2133600" cy="174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62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1BC961-8395-4C9D-9899-54C985033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58E815-8DA7-4555-A623-F258A2305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92327"/>
            <a:ext cx="12062185" cy="4035935"/>
          </a:xfrm>
        </p:spPr>
        <p:txBody>
          <a:bodyPr>
            <a:normAutofit/>
          </a:bodyPr>
          <a:lstStyle/>
          <a:p>
            <a:r>
              <a:rPr lang="en-US" dirty="0"/>
              <a:t>The goal of Phase 3 is for students to work together to promote and publicize their child rights messages both in their school environment and in their local community</a:t>
            </a:r>
          </a:p>
          <a:p>
            <a:r>
              <a:rPr lang="en-US" dirty="0"/>
              <a:t>Duration: 45 minutes</a:t>
            </a:r>
          </a:p>
          <a:p>
            <a:r>
              <a:rPr lang="en-US" dirty="0"/>
              <a:t>Place: Computer lab</a:t>
            </a:r>
          </a:p>
          <a:p>
            <a:r>
              <a:rPr lang="en-US" dirty="0"/>
              <a:t>Structural - Interactive elements: Use of "</a:t>
            </a:r>
            <a:r>
              <a:rPr lang="en-US" dirty="0" err="1"/>
              <a:t>padlet</a:t>
            </a:r>
            <a:r>
              <a:rPr lang="en-US" dirty="0"/>
              <a:t>" application</a:t>
            </a:r>
          </a:p>
          <a:p>
            <a:pPr lvl="1"/>
            <a:r>
              <a:rPr lang="en-US" dirty="0"/>
              <a:t>In the "</a:t>
            </a:r>
            <a:r>
              <a:rPr lang="en-US" dirty="0" err="1"/>
              <a:t>padlet</a:t>
            </a:r>
            <a:r>
              <a:rPr lang="en-US" dirty="0"/>
              <a:t>" application, students are encouraged by the teacher to post:</a:t>
            </a:r>
          </a:p>
          <a:p>
            <a:pPr lvl="2"/>
            <a:r>
              <a:rPr lang="en-US" dirty="0"/>
              <a:t>1. The Convention on the Rights of the Child.</a:t>
            </a:r>
          </a:p>
          <a:p>
            <a:pPr lvl="2"/>
            <a:r>
              <a:rPr lang="en-US" dirty="0"/>
              <a:t>2. Bodies dealing with the protection of the rights of the child</a:t>
            </a:r>
          </a:p>
          <a:p>
            <a:pPr lvl="2"/>
            <a:r>
              <a:rPr lang="en-US" dirty="0"/>
              <a:t>3. The cloud dictionary created with the "</a:t>
            </a:r>
            <a:r>
              <a:rPr lang="en-US" dirty="0" err="1"/>
              <a:t>padlet</a:t>
            </a:r>
            <a:r>
              <a:rPr lang="en-US" dirty="0"/>
              <a:t>" application</a:t>
            </a:r>
          </a:p>
          <a:p>
            <a:pPr lvl="1"/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1503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461ABD-4F32-4AFD-82C8-3AC570A6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A6456F-E64E-498B-B1CC-3CB452B3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26" y="2388630"/>
            <a:ext cx="11369348" cy="3942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u="sng" dirty="0"/>
              <a:t>Content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sz="2800" dirty="0"/>
              <a:t>Understanding of each child's right</a:t>
            </a:r>
          </a:p>
          <a:p>
            <a:r>
              <a:rPr lang="en-US" sz="2800" dirty="0"/>
              <a:t>Suggestions and ideas proposed for the notification and protection of rights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1861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48E5BB-E073-491E-9CC1-D441489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Interactions</a:t>
            </a: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017A4E-D01B-4858-BBC5-E4A8D4EEA6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3902" y="2697824"/>
            <a:ext cx="93176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Quality of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collaboration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within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each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group</a:t>
            </a:r>
            <a:endParaRPr kumimoji="0" lang="en-US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Cooperation and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interaction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between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different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groups</a:t>
            </a: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9644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02A627-AE1A-423D-99D5-C931D12CC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CE513FA-B1D8-456D-B39D-2781973B4A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2786354"/>
            <a:ext cx="12344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Evidence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of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students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'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positive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attitude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towards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children's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rights</a:t>
            </a:r>
            <a:endParaRPr kumimoji="0" lang="en-US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Engagement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and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reflection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on the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importance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of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rights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in </a:t>
            </a:r>
            <a:endParaRPr kumimoji="0" lang="en-US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l-GR" sz="2800" dirty="0">
                <a:effectLst/>
              </a:rPr>
              <a:t> 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real-life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contexts</a:t>
            </a:r>
            <a:endParaRPr kumimoji="0" lang="el-GR" altLang="el-G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27508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E560B1-9525-45BA-9255-F0F9D0BE7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B46FAE65-7489-4770-8378-F17A12544544}"/>
              </a:ext>
            </a:extLst>
          </p:cNvPr>
          <p:cNvSpPr/>
          <p:nvPr/>
        </p:nvSpPr>
        <p:spPr>
          <a:xfrm>
            <a:off x="155275" y="2305812"/>
            <a:ext cx="108002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Jones, A., Scanlon, E., </a:t>
            </a:r>
            <a:r>
              <a:rPr lang="en-US" sz="1600" dirty="0" err="1"/>
              <a:t>Tosunoglu</a:t>
            </a:r>
            <a:r>
              <a:rPr lang="en-US" sz="1600" dirty="0"/>
              <a:t>, C., Butcher, P., Murphy, P. and Greenberg, J. (1996).</a:t>
            </a:r>
          </a:p>
          <a:p>
            <a:r>
              <a:rPr lang="en-US" sz="1600" dirty="0"/>
              <a:t>Evaluating CAL at the Open University: 15 Years on. Computers and Education, 26(13), pp. 5-</a:t>
            </a:r>
          </a:p>
          <a:p>
            <a:r>
              <a:rPr lang="en-US" sz="1600" dirty="0"/>
              <a:t>15.</a:t>
            </a:r>
          </a:p>
          <a:p>
            <a:r>
              <a:rPr lang="en-US" sz="1600" dirty="0"/>
              <a:t>Jones, A., Scanlon, E., </a:t>
            </a:r>
            <a:r>
              <a:rPr lang="en-US" sz="1600" dirty="0" err="1"/>
              <a:t>Tosunoglu</a:t>
            </a:r>
            <a:r>
              <a:rPr lang="en-US" sz="1600" dirty="0"/>
              <a:t>, C., Morris, E., Ross, S., Butcher, P. and Greenberg, J. (1999).</a:t>
            </a:r>
          </a:p>
          <a:p>
            <a:r>
              <a:rPr lang="en-US" sz="1600" dirty="0"/>
              <a:t>Contexts for evaluating educational software. Interacting with Computers, 11, pp. 499-516.</a:t>
            </a:r>
          </a:p>
          <a:p>
            <a:r>
              <a:rPr lang="en-US" sz="1600" dirty="0"/>
              <a:t>McCroskey, C. J., Richmond, P.V. and Bennett, E.V. (2006). The relationships of student end-</a:t>
            </a:r>
          </a:p>
          <a:p>
            <a:r>
              <a:rPr lang="en-US" sz="1600" dirty="0"/>
              <a:t>of class motivation with teacher communication behaviors and instructional outcomes.</a:t>
            </a:r>
          </a:p>
          <a:p>
            <a:r>
              <a:rPr lang="en-US" sz="1600" dirty="0"/>
              <a:t>Communication Education, 55(4), pp. 403-414.</a:t>
            </a:r>
          </a:p>
          <a:p>
            <a:r>
              <a:rPr lang="en-US" sz="1600" dirty="0"/>
              <a:t>McLeod, J. and </a:t>
            </a:r>
            <a:r>
              <a:rPr lang="en-US" sz="1600" dirty="0" err="1"/>
              <a:t>Vasinda</a:t>
            </a:r>
            <a:r>
              <a:rPr lang="en-US" sz="1600" dirty="0"/>
              <a:t>, S. (2008). Critical Literacy and Web 2.0: Exercising and Negotiating</a:t>
            </a:r>
          </a:p>
          <a:p>
            <a:r>
              <a:rPr lang="en-US" sz="1600" dirty="0"/>
              <a:t>Power. Computers in the Schools, 25(3), pp. 259-274.</a:t>
            </a:r>
          </a:p>
          <a:p>
            <a:r>
              <a:rPr lang="en-US" sz="1600" dirty="0"/>
              <a:t>Scanlon, E., </a:t>
            </a:r>
            <a:r>
              <a:rPr lang="en-US" sz="1600" dirty="0" err="1"/>
              <a:t>Tosunoglu</a:t>
            </a:r>
            <a:r>
              <a:rPr lang="en-US" sz="1600" dirty="0"/>
              <a:t>, C., Jones, A.; Butcher, P., Ross, S. Greenberg, J. Taylor, J. and Murphy,</a:t>
            </a:r>
          </a:p>
          <a:p>
            <a:r>
              <a:rPr lang="en-US" sz="1600" dirty="0"/>
              <a:t>P. (1998). Learning with Computers: Experiences of Evaluation. Computers and education,</a:t>
            </a:r>
          </a:p>
          <a:p>
            <a:r>
              <a:rPr lang="en-US" sz="1600" dirty="0"/>
              <a:t>30(1/2), pp. 9-14.</a:t>
            </a:r>
          </a:p>
          <a:p>
            <a:r>
              <a:rPr lang="en-US" sz="1600" dirty="0" err="1"/>
              <a:t>Verhellen</a:t>
            </a:r>
            <a:r>
              <a:rPr lang="en-US" sz="1600" dirty="0"/>
              <a:t>, Ε. (1996). Monitoring Children&amp;#39;s Rights: The Hague. Kluwer Law International.</a:t>
            </a:r>
          </a:p>
          <a:p>
            <a:r>
              <a:rPr lang="en-US" sz="1600" dirty="0"/>
              <a:t>UNICEF (2014). Exhibition. The situation of children in Greece. The effects of the financial</a:t>
            </a:r>
          </a:p>
          <a:p>
            <a:r>
              <a:rPr lang="en-US" sz="1600" dirty="0"/>
              <a:t>crisis on children. Athens: UNICEF. (in Greek).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613822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0705F68-67D5-41A6-8292-AAFE8C7B9C1A}"/>
              </a:ext>
            </a:extLst>
          </p:cNvPr>
          <p:cNvSpPr/>
          <p:nvPr/>
        </p:nvSpPr>
        <p:spPr>
          <a:xfrm>
            <a:off x="543464" y="2734574"/>
            <a:ext cx="1188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“Education is not the filling of a pail, but the lighting of a fire.” </a:t>
            </a:r>
          </a:p>
          <a:p>
            <a:r>
              <a:rPr lang="en-US" sz="2800" dirty="0"/>
              <a:t>                                                                           </a:t>
            </a:r>
            <a:r>
              <a:rPr lang="en-US" sz="2800" i="1" dirty="0"/>
              <a:t>W.B. </a:t>
            </a:r>
            <a:r>
              <a:rPr lang="en-US" sz="2800" i="1" dirty="0" err="1"/>
              <a:t>Yeat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751522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06548A38-0C90-43C7-8F54-B96281D2B8CC}"/>
              </a:ext>
            </a:extLst>
          </p:cNvPr>
          <p:cNvSpPr/>
          <p:nvPr/>
        </p:nvSpPr>
        <p:spPr>
          <a:xfrm>
            <a:off x="2320507" y="2882024"/>
            <a:ext cx="71426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Thank you for your attention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48104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686F48-ACBA-4C29-91E0-7412EB58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Identity of the Scenario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8DDAD0-40A8-4B3F-A5B0-6E7F77621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61361"/>
            <a:ext cx="12112924" cy="4702628"/>
          </a:xfrm>
        </p:spPr>
        <p:txBody>
          <a:bodyPr numCol="2"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Title: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also have rights 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Creator: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Olga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Panou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Subject: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Social and Political Education of the 5th grade of Primary     School 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Teaching Objectives: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1000"/>
              </a:spcAft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Investigate and record the violation of the rights of the child.</a:t>
            </a:r>
            <a:endParaRPr lang="el-GR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1000"/>
              </a:spcAft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Formulation of messages / proposals for the protection of the rights of the child.</a:t>
            </a:r>
            <a:endParaRPr lang="el-GR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1000"/>
              </a:spcAft>
            </a:pPr>
            <a:r>
              <a:rPr lang="en-US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Presentation and promotion of the rights of the child.</a:t>
            </a:r>
            <a:endParaRPr lang="el-GR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Keywords that characterize the theme of the scenario: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Children’s rights 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Infrastructure needed: 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Computer lab with 6 computers, video projector or alternatively six laptops or tablets per 4 students (20 students in total) (and one for the teacher). Internet connection.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Typical time of interaction with the educational scenario in teaching hours for work within the school: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 hours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Type of interaction: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Active learning and critical thinking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Interactivity and critical thinking level: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High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Age group: 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9-12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Educational level: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Primary school</a:t>
            </a:r>
            <a:endParaRPr lang="el-G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9231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564630-1096-4502-A9DA-245889424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Educational issue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70CF1D-C6C0-4741-9174-646D29239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793" y="2786331"/>
            <a:ext cx="10035390" cy="3149857"/>
          </a:xfrm>
        </p:spPr>
        <p:txBody>
          <a:bodyPr/>
          <a:lstStyle/>
          <a:p>
            <a:r>
              <a:rPr lang="en-US" dirty="0"/>
              <a:t>The violation of children's rights</a:t>
            </a:r>
          </a:p>
          <a:p>
            <a:r>
              <a:rPr lang="en-US" dirty="0"/>
              <a:t>The Convention on the Rights of the Child</a:t>
            </a:r>
          </a:p>
          <a:p>
            <a:r>
              <a:rPr lang="en-US" dirty="0"/>
              <a:t>The role of education and ICT in relation to the rights of the child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8617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ADCA40-01DA-42B1-B832-F8A2F3F1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pedagogical frame of the scenario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0431C4-18E5-4EE0-B9F4-F030FC93F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65" y="2267861"/>
            <a:ext cx="12105736" cy="3994915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600" b="1" u="sng" dirty="0"/>
              <a:t>Constructivist Approaches</a:t>
            </a:r>
          </a:p>
          <a:p>
            <a:r>
              <a:rPr lang="en-US" sz="2200" dirty="0"/>
              <a:t>Recognize students' pre-existing knowledge</a:t>
            </a:r>
          </a:p>
          <a:p>
            <a:r>
              <a:rPr lang="en-US" sz="2200" dirty="0"/>
              <a:t>Emphasize building new knowledge upon what students already know</a:t>
            </a:r>
          </a:p>
          <a:p>
            <a:r>
              <a:rPr lang="en-US" sz="2200" dirty="0"/>
              <a:t>Encourage </a:t>
            </a:r>
            <a:r>
              <a:rPr lang="en-US" sz="2200" b="1" dirty="0"/>
              <a:t>active student participation</a:t>
            </a:r>
            <a:r>
              <a:rPr lang="en-US" sz="2200" dirty="0"/>
              <a:t> in the learning process</a:t>
            </a:r>
          </a:p>
          <a:p>
            <a:pPr marL="0" indent="0">
              <a:buNone/>
            </a:pPr>
            <a:endParaRPr lang="en-US" sz="2200" b="1" i="1" dirty="0"/>
          </a:p>
          <a:p>
            <a:pPr marL="0" indent="0">
              <a:buNone/>
            </a:pPr>
            <a:r>
              <a:rPr lang="en-US" sz="2600" b="1" i="1" u="sng" dirty="0"/>
              <a:t>Socio-Cultural Approaches</a:t>
            </a:r>
            <a:endParaRPr lang="en-US" sz="2600" b="1" u="sng" dirty="0"/>
          </a:p>
          <a:p>
            <a:r>
              <a:rPr lang="en-US" sz="2200" dirty="0"/>
              <a:t>View learning as a </a:t>
            </a:r>
            <a:r>
              <a:rPr lang="en-US" sz="2200" b="1" dirty="0"/>
              <a:t>socially embedded activity</a:t>
            </a:r>
            <a:endParaRPr lang="en-US" sz="2200" dirty="0"/>
          </a:p>
          <a:p>
            <a:r>
              <a:rPr lang="en-US" sz="2200" dirty="0"/>
              <a:t>Stress the importance of </a:t>
            </a:r>
            <a:r>
              <a:rPr lang="en-US" sz="2200" b="1" dirty="0"/>
              <a:t>interaction</a:t>
            </a:r>
            <a:r>
              <a:rPr lang="en-US" sz="2200" dirty="0"/>
              <a:t> with others in learning</a:t>
            </a:r>
          </a:p>
          <a:p>
            <a:r>
              <a:rPr lang="en-US" sz="2200" dirty="0"/>
              <a:t>Acknowledge the influence of </a:t>
            </a:r>
            <a:r>
              <a:rPr lang="en-US" sz="2200" b="1" dirty="0"/>
              <a:t>social, historical, and cultural contexts</a:t>
            </a:r>
            <a:r>
              <a:rPr lang="en-US" sz="2200" dirty="0"/>
              <a:t> on  knowledge construction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0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C06057-3438-4D44-BB4A-A7F23DFA1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of the scenario in the Curriculum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3E08A8-B5A6-4204-889C-5EB39A41B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72" y="2380005"/>
            <a:ext cx="9613861" cy="3599316"/>
          </a:xfrm>
        </p:spPr>
        <p:txBody>
          <a:bodyPr/>
          <a:lstStyle/>
          <a:p>
            <a:r>
              <a:rPr lang="en-US" dirty="0"/>
              <a:t>Social and Political Education of the 5th Elementary School:</a:t>
            </a:r>
          </a:p>
          <a:p>
            <a:pPr lvl="1"/>
            <a:r>
              <a:rPr lang="en-US" i="1" dirty="0"/>
              <a:t>Chapter 1 "We know our rights, we undertake our obligations"</a:t>
            </a:r>
          </a:p>
          <a:p>
            <a:pPr lvl="1"/>
            <a:r>
              <a:rPr lang="en-US" i="1" dirty="0"/>
              <a:t>Chapter 2 "We defend our rights" </a:t>
            </a:r>
          </a:p>
          <a:p>
            <a:pPr lvl="1"/>
            <a:r>
              <a:rPr lang="en-US" i="1" dirty="0"/>
              <a:t>Chapter 3 "The Greek State protects our rights" </a:t>
            </a:r>
          </a:p>
          <a:p>
            <a:endParaRPr lang="en-US" dirty="0"/>
          </a:p>
          <a:p>
            <a:r>
              <a:rPr lang="en-US" dirty="0"/>
              <a:t>Information and Communication Technologies (ICT) in all activities </a:t>
            </a:r>
          </a:p>
          <a:p>
            <a:endParaRPr lang="en-US" dirty="0"/>
          </a:p>
          <a:p>
            <a:r>
              <a:rPr lang="en-US" dirty="0"/>
              <a:t>Promotes teamwork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677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FD3088-9580-48FD-B95A-5530C1138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 knowledge in ICT for the digital teaching scenario</a:t>
            </a:r>
            <a:endParaRPr lang="el-GR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30946A0-61EE-4A92-9F5D-34B0B72FDC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787849"/>
              </p:ext>
            </p:extLst>
          </p:nvPr>
        </p:nvGraphicFramePr>
        <p:xfrm>
          <a:off x="336430" y="2191109"/>
          <a:ext cx="10696755" cy="45755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6599">
                  <a:extLst>
                    <a:ext uri="{9D8B030D-6E8A-4147-A177-3AD203B41FA5}">
                      <a16:colId xmlns:a16="http://schemas.microsoft.com/office/drawing/2014/main" val="2216131750"/>
                    </a:ext>
                  </a:extLst>
                </a:gridCol>
                <a:gridCol w="2668545">
                  <a:extLst>
                    <a:ext uri="{9D8B030D-6E8A-4147-A177-3AD203B41FA5}">
                      <a16:colId xmlns:a16="http://schemas.microsoft.com/office/drawing/2014/main" val="2064465373"/>
                    </a:ext>
                  </a:extLst>
                </a:gridCol>
                <a:gridCol w="5511611">
                  <a:extLst>
                    <a:ext uri="{9D8B030D-6E8A-4147-A177-3AD203B41FA5}">
                      <a16:colId xmlns:a16="http://schemas.microsoft.com/office/drawing/2014/main" val="239476997"/>
                    </a:ext>
                  </a:extLst>
                </a:gridCol>
              </a:tblGrid>
              <a:tr h="4200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100" u="none" strike="noStrike" spc="0" dirty="0">
                          <a:effectLst/>
                        </a:rPr>
                        <a:t>PC Operation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100" u="none" strike="noStrike" spc="0">
                          <a:effectLst/>
                        </a:rPr>
                        <a:t>Skills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100" u="none" strike="noStrike" spc="0">
                          <a:effectLst/>
                        </a:rPr>
                        <a:t>Internet and basic skills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extLst>
                  <a:ext uri="{0D108BD9-81ED-4DB2-BD59-A6C34878D82A}">
                    <a16:rowId xmlns:a16="http://schemas.microsoft.com/office/drawing/2014/main" val="2472203393"/>
                  </a:ext>
                </a:extLst>
              </a:tr>
              <a:tr h="405268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Create folders and manage them.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Create, save and print application files.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Text format.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Cut / copy / paste functions.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Import images and shapes, WordArt.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Use a browser (</a:t>
                      </a:r>
                      <a:r>
                        <a:rPr lang="en-US" sz="1100" u="none" strike="noStrike" spc="0" dirty="0" err="1">
                          <a:effectLst/>
                        </a:rPr>
                        <a:t>eg</a:t>
                      </a:r>
                      <a:r>
                        <a:rPr lang="en-US" sz="1100" u="none" strike="noStrike" spc="0" dirty="0">
                          <a:effectLst/>
                        </a:rPr>
                        <a:t> Internet explorer, Mozilla Firefox).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Search engines (</a:t>
                      </a:r>
                      <a:r>
                        <a:rPr lang="en-US" sz="1100" u="none" strike="noStrike" spc="0" dirty="0" err="1">
                          <a:effectLst/>
                        </a:rPr>
                        <a:t>eg</a:t>
                      </a:r>
                      <a:r>
                        <a:rPr lang="en-US" sz="1100" u="none" strike="noStrike" spc="0" dirty="0">
                          <a:effectLst/>
                        </a:rPr>
                        <a:t> Google).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Upload and save files from the internet.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Web page printing.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none" strike="noStrike" spc="0" dirty="0">
                          <a:effectLst/>
                        </a:rPr>
                        <a:t>Email.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sz="1100" u="sng" strike="noStrike" spc="0" dirty="0">
                          <a:effectLst/>
                        </a:rPr>
                        <a:t>Web 2.0: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u="none" strike="noStrike" spc="0" dirty="0">
                          <a:effectLst/>
                        </a:rPr>
                        <a:t>YouTube</a:t>
                      </a:r>
                      <a:endParaRPr lang="el-GR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u="none" strike="noStrike" spc="0" dirty="0">
                          <a:effectLst/>
                        </a:rPr>
                        <a:t>Posting and editing material in the </a:t>
                      </a:r>
                      <a:r>
                        <a:rPr lang="en-US" sz="1100" u="none" strike="noStrike" spc="0" dirty="0" err="1">
                          <a:effectLst/>
                        </a:rPr>
                        <a:t>padlet</a:t>
                      </a:r>
                      <a:r>
                        <a:rPr lang="en-US" sz="1100" u="none" strike="noStrike" spc="0" dirty="0">
                          <a:effectLst/>
                        </a:rPr>
                        <a:t> application (</a:t>
                      </a:r>
                      <a:r>
                        <a:rPr lang="en-US" sz="1100" u="sng" dirty="0">
                          <a:effectLst/>
                          <a:hlinkClick r:id="rId2"/>
                        </a:rPr>
                        <a:t>https://el.padlet.com/my/dashboard</a:t>
                      </a:r>
                      <a:r>
                        <a:rPr lang="en-US" sz="1100" u="none" strike="noStrike" spc="0" dirty="0">
                          <a:effectLst/>
                        </a:rPr>
                        <a:t>).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u="none" strike="noStrike" spc="0" dirty="0">
                          <a:effectLst/>
                        </a:rPr>
                        <a:t>Conceptual map of</a:t>
                      </a:r>
                      <a:r>
                        <a:rPr lang="el-GR" sz="1100" u="none" strike="noStrike" spc="0" dirty="0">
                          <a:effectLst/>
                        </a:rPr>
                        <a:t> </a:t>
                      </a:r>
                      <a:r>
                        <a:rPr lang="en-US" sz="1100" u="none" strike="noStrike" spc="0" dirty="0">
                          <a:effectLst/>
                        </a:rPr>
                        <a:t>Text</a:t>
                      </a:r>
                      <a:r>
                        <a:rPr lang="el-GR" sz="1100" u="none" strike="noStrike" spc="0" dirty="0">
                          <a:effectLst/>
                        </a:rPr>
                        <a:t>2</a:t>
                      </a:r>
                      <a:r>
                        <a:rPr lang="en-US" sz="1100" u="none" strike="noStrike" spc="0" dirty="0" err="1">
                          <a:effectLst/>
                        </a:rPr>
                        <a:t>Mindmap</a:t>
                      </a:r>
                      <a:r>
                        <a:rPr lang="en-US" sz="1100" u="none" strike="noStrike" spc="0" dirty="0">
                          <a:effectLst/>
                        </a:rPr>
                        <a:t> </a:t>
                      </a:r>
                      <a:r>
                        <a:rPr lang="el-GR" sz="1100" u="none" strike="noStrike" spc="0" dirty="0">
                          <a:effectLst/>
                        </a:rPr>
                        <a:t>(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http</a:t>
                      </a:r>
                      <a:r>
                        <a:rPr lang="el-GR" sz="1100" u="sng" dirty="0">
                          <a:effectLst/>
                          <a:hlinkClick r:id="rId3"/>
                        </a:rPr>
                        <a:t>://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www</a:t>
                      </a:r>
                      <a:r>
                        <a:rPr lang="el-GR" sz="1100" u="sng" dirty="0">
                          <a:effectLst/>
                          <a:hlinkClick r:id="rId3"/>
                        </a:rPr>
                        <a:t>.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text</a:t>
                      </a:r>
                      <a:r>
                        <a:rPr lang="el-GR" sz="1100" u="sng" dirty="0">
                          <a:effectLst/>
                          <a:hlinkClick r:id="rId3"/>
                        </a:rPr>
                        <a:t>2</a:t>
                      </a:r>
                      <a:r>
                        <a:rPr lang="en-US" sz="1100" u="sng" dirty="0" err="1">
                          <a:effectLst/>
                          <a:hlinkClick r:id="rId3"/>
                        </a:rPr>
                        <a:t>mindmap</a:t>
                      </a:r>
                      <a:r>
                        <a:rPr lang="el-GR" sz="1100" u="sng" dirty="0">
                          <a:effectLst/>
                          <a:hlinkClick r:id="rId3"/>
                        </a:rPr>
                        <a:t>.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com</a:t>
                      </a:r>
                      <a:r>
                        <a:rPr lang="el-GR" sz="1100" u="sng" dirty="0">
                          <a:effectLst/>
                          <a:hlinkClick r:id="rId3"/>
                        </a:rPr>
                        <a:t>/</a:t>
                      </a:r>
                      <a:r>
                        <a:rPr lang="el-GR" sz="1100" u="none" strike="noStrike" spc="0" dirty="0">
                          <a:effectLst/>
                        </a:rPr>
                        <a:t>)</a:t>
                      </a:r>
                      <a:endParaRPr lang="en-US" sz="110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l-GR" sz="1100" u="none" strike="noStrike" spc="0" dirty="0">
                          <a:effectLst/>
                        </a:rPr>
                        <a:t>«</a:t>
                      </a:r>
                      <a:r>
                        <a:rPr lang="en-US" sz="1100" u="none" strike="noStrike" spc="0" dirty="0" err="1">
                          <a:effectLst/>
                        </a:rPr>
                        <a:t>Tagxedo</a:t>
                      </a:r>
                      <a:r>
                        <a:rPr lang="el-GR" sz="1100" u="none" strike="noStrike" spc="0" dirty="0">
                          <a:effectLst/>
                        </a:rPr>
                        <a:t>»</a:t>
                      </a:r>
                      <a:r>
                        <a:rPr lang="en-US" sz="1100" u="none" strike="noStrike" spc="0" dirty="0">
                          <a:effectLst/>
                        </a:rPr>
                        <a:t> application</a:t>
                      </a:r>
                      <a:r>
                        <a:rPr lang="el-GR" sz="1100" u="none" strike="noStrike" spc="0" dirty="0">
                          <a:effectLst/>
                        </a:rPr>
                        <a:t> (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http</a:t>
                      </a:r>
                      <a:r>
                        <a:rPr lang="el-GR" sz="1100" u="sng" dirty="0">
                          <a:effectLst/>
                          <a:hlinkClick r:id="rId4"/>
                        </a:rPr>
                        <a:t>://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www</a:t>
                      </a:r>
                      <a:r>
                        <a:rPr lang="el-GR" sz="1100" u="sng" dirty="0">
                          <a:effectLst/>
                          <a:hlinkClick r:id="rId4"/>
                        </a:rPr>
                        <a:t>.</a:t>
                      </a:r>
                      <a:r>
                        <a:rPr lang="en-US" sz="1100" u="sng" dirty="0" err="1">
                          <a:effectLst/>
                          <a:hlinkClick r:id="rId4"/>
                        </a:rPr>
                        <a:t>tagxedo</a:t>
                      </a:r>
                      <a:r>
                        <a:rPr lang="el-GR" sz="1100" u="sng" dirty="0">
                          <a:effectLst/>
                          <a:hlinkClick r:id="rId4"/>
                        </a:rPr>
                        <a:t>.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com</a:t>
                      </a:r>
                      <a:r>
                        <a:rPr lang="el-GR" sz="1100" u="sng" dirty="0">
                          <a:effectLst/>
                          <a:hlinkClick r:id="rId4"/>
                        </a:rPr>
                        <a:t>/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app</a:t>
                      </a:r>
                      <a:r>
                        <a:rPr lang="el-GR" sz="1100" u="sng" dirty="0">
                          <a:effectLst/>
                          <a:hlinkClick r:id="rId4"/>
                        </a:rPr>
                        <a:t>.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html</a:t>
                      </a:r>
                      <a:r>
                        <a:rPr lang="el-GR" sz="1100" u="none" strike="noStrike" spc="0" dirty="0">
                          <a:effectLst/>
                        </a:rPr>
                        <a:t>).</a:t>
                      </a:r>
                      <a:endParaRPr lang="en-US" sz="1100" u="none" strike="noStrike" spc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u="none" strike="noStrike" spc="0" dirty="0">
                          <a:effectLst/>
                        </a:rPr>
                        <a:t>«TOONDOO» application (</a:t>
                      </a:r>
                      <a:r>
                        <a:rPr lang="en-US" sz="1100" u="sng" dirty="0">
                          <a:effectLst/>
                          <a:hlinkClick r:id="rId5"/>
                        </a:rPr>
                        <a:t>http://www.toondoo.com/</a:t>
                      </a:r>
                      <a:r>
                        <a:rPr lang="en-US" sz="1100" u="none" strike="noStrike" spc="0" dirty="0">
                          <a:effectLst/>
                        </a:rPr>
                        <a:t>).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u="none" strike="noStrike" spc="0" dirty="0">
                          <a:effectLst/>
                        </a:rPr>
                        <a:t>«Sumo Paint» application (</a:t>
                      </a:r>
                      <a:r>
                        <a:rPr lang="en-US" sz="1100" u="sng" dirty="0">
                          <a:effectLst/>
                          <a:hlinkClick r:id="rId6"/>
                        </a:rPr>
                        <a:t>www.sumopaint.com</a:t>
                      </a:r>
                      <a:r>
                        <a:rPr lang="en-US" sz="1100" u="none" strike="noStrike" spc="0" dirty="0">
                          <a:effectLst/>
                        </a:rPr>
                        <a:t>).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l-GR" sz="1100" u="none" strike="noStrike" spc="0" dirty="0">
                          <a:effectLst/>
                        </a:rPr>
                        <a:t>«</a:t>
                      </a:r>
                      <a:r>
                        <a:rPr lang="en-US" sz="1100" u="none" strike="noStrike" spc="0" dirty="0">
                          <a:effectLst/>
                        </a:rPr>
                        <a:t>ANIMOTO</a:t>
                      </a:r>
                      <a:r>
                        <a:rPr lang="el-GR" sz="1100" u="none" strike="noStrike" spc="0" dirty="0">
                          <a:effectLst/>
                        </a:rPr>
                        <a:t>»</a:t>
                      </a:r>
                      <a:r>
                        <a:rPr lang="en-US" sz="1100" u="none" strike="noStrike" spc="0" dirty="0">
                          <a:effectLst/>
                        </a:rPr>
                        <a:t> application</a:t>
                      </a:r>
                      <a:r>
                        <a:rPr lang="el-GR" sz="1100" u="none" strike="noStrike" spc="0" dirty="0">
                          <a:effectLst/>
                        </a:rPr>
                        <a:t> (</a:t>
                      </a:r>
                      <a:r>
                        <a:rPr lang="en-US" sz="1100" u="sng" dirty="0">
                          <a:effectLst/>
                          <a:hlinkClick r:id="rId7"/>
                        </a:rPr>
                        <a:t>https</a:t>
                      </a:r>
                      <a:r>
                        <a:rPr lang="el-GR" sz="1100" u="sng" dirty="0">
                          <a:effectLst/>
                          <a:hlinkClick r:id="rId7"/>
                        </a:rPr>
                        <a:t>://</a:t>
                      </a:r>
                      <a:r>
                        <a:rPr lang="en-US" sz="1100" u="sng" dirty="0" err="1">
                          <a:effectLst/>
                          <a:hlinkClick r:id="rId7"/>
                        </a:rPr>
                        <a:t>animoto</a:t>
                      </a:r>
                      <a:r>
                        <a:rPr lang="el-GR" sz="1100" u="sng" dirty="0">
                          <a:effectLst/>
                          <a:hlinkClick r:id="rId7"/>
                        </a:rPr>
                        <a:t>.</a:t>
                      </a:r>
                      <a:r>
                        <a:rPr lang="en-US" sz="1100" u="sng" dirty="0">
                          <a:effectLst/>
                          <a:hlinkClick r:id="rId7"/>
                        </a:rPr>
                        <a:t>com</a:t>
                      </a:r>
                      <a:r>
                        <a:rPr lang="el-GR" sz="1100" u="sng" dirty="0">
                          <a:effectLst/>
                          <a:hlinkClick r:id="rId7"/>
                        </a:rPr>
                        <a:t>/</a:t>
                      </a:r>
                      <a:r>
                        <a:rPr lang="el-GR" sz="1100" u="none" strike="noStrike" spc="0" dirty="0">
                          <a:effectLst/>
                        </a:rPr>
                        <a:t>).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513" marR="44513" marT="0" marB="0"/>
                </a:tc>
                <a:extLst>
                  <a:ext uri="{0D108BD9-81ED-4DB2-BD59-A6C34878D82A}">
                    <a16:rowId xmlns:a16="http://schemas.microsoft.com/office/drawing/2014/main" val="2290662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273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879028-42B4-4B8D-BB48-8711CEF62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1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F5CFAB-B4EB-465E-87C2-1E2B1C369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9" y="2110601"/>
            <a:ext cx="11778602" cy="3599316"/>
          </a:xfrm>
        </p:spPr>
        <p:txBody>
          <a:bodyPr/>
          <a:lstStyle/>
          <a:p>
            <a:r>
              <a:rPr lang="en-US" dirty="0"/>
              <a:t>The goal of Phase 1 is for students to learn about the rights of the child by exploring them in various digital images </a:t>
            </a:r>
          </a:p>
          <a:p>
            <a:r>
              <a:rPr lang="fr-FR" dirty="0"/>
              <a:t>Duration:45 minutes</a:t>
            </a:r>
          </a:p>
          <a:p>
            <a:r>
              <a:rPr lang="fr-FR" dirty="0" err="1"/>
              <a:t>Place:Computer</a:t>
            </a:r>
            <a:r>
              <a:rPr lang="fr-FR" dirty="0"/>
              <a:t> </a:t>
            </a:r>
            <a:r>
              <a:rPr lang="fr-FR" dirty="0" err="1"/>
              <a:t>lab</a:t>
            </a:r>
            <a:endParaRPr lang="fr-FR" dirty="0"/>
          </a:p>
          <a:p>
            <a:r>
              <a:rPr lang="fr-FR" dirty="0"/>
              <a:t>Structural - Interactive </a:t>
            </a:r>
            <a:r>
              <a:rPr lang="fr-FR" dirty="0" err="1"/>
              <a:t>elements</a:t>
            </a:r>
            <a:r>
              <a:rPr lang="fr-FR" dirty="0"/>
              <a:t>: 8 Figures </a:t>
            </a:r>
          </a:p>
          <a:p>
            <a:endParaRPr lang="el-GR" dirty="0"/>
          </a:p>
        </p:txBody>
      </p:sp>
      <p:pic>
        <p:nvPicPr>
          <p:cNvPr id="2050" name="Εικόνα 8">
            <a:extLst>
              <a:ext uri="{FF2B5EF4-FFF2-40B4-BE49-F238E27FC236}">
                <a16:creationId xmlns:a16="http://schemas.microsoft.com/office/drawing/2014/main" id="{0539F085-6388-4240-902F-D94558B78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328" y="4620371"/>
            <a:ext cx="2890743" cy="2179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Εικόνα 7">
            <a:extLst>
              <a:ext uri="{FF2B5EF4-FFF2-40B4-BE49-F238E27FC236}">
                <a16:creationId xmlns:a16="http://schemas.microsoft.com/office/drawing/2014/main" id="{D4F8A74F-A721-4E33-B148-B4CE76E46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49" y="4661703"/>
            <a:ext cx="3148178" cy="209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Εικόνα 6">
            <a:extLst>
              <a:ext uri="{FF2B5EF4-FFF2-40B4-BE49-F238E27FC236}">
                <a16:creationId xmlns:a16="http://schemas.microsoft.com/office/drawing/2014/main" id="{5514EA5B-5486-4FD0-9135-B8E76E86E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7" y="4715077"/>
            <a:ext cx="26590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Εικόνα 3">
            <a:extLst>
              <a:ext uri="{FF2B5EF4-FFF2-40B4-BE49-F238E27FC236}">
                <a16:creationId xmlns:a16="http://schemas.microsoft.com/office/drawing/2014/main" id="{1B5880DD-46DD-4A52-AC85-20255751C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11" b="11690"/>
          <a:stretch>
            <a:fillRect/>
          </a:stretch>
        </p:blipFill>
        <p:spPr bwMode="auto">
          <a:xfrm>
            <a:off x="2820622" y="4747892"/>
            <a:ext cx="28670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008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CA5CD0-5BF1-4025-81EF-24F67A5D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A3D4AD-980A-49DD-A435-D6D82F143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11880"/>
            <a:ext cx="12094233" cy="4116912"/>
          </a:xfrm>
        </p:spPr>
        <p:txBody>
          <a:bodyPr>
            <a:normAutofit/>
          </a:bodyPr>
          <a:lstStyle/>
          <a:p>
            <a:r>
              <a:rPr lang="en-US" dirty="0"/>
              <a:t>The goal of Phase 2 is for students to decode various messages from </a:t>
            </a:r>
            <a:r>
              <a:rPr lang="en-US" dirty="0" err="1"/>
              <a:t>Unicef</a:t>
            </a:r>
            <a:r>
              <a:rPr lang="en-US" dirty="0"/>
              <a:t> videos on children's rights and to format their own messages</a:t>
            </a:r>
          </a:p>
          <a:p>
            <a:r>
              <a:rPr lang="en-US" dirty="0"/>
              <a:t>Duration:60 minutes</a:t>
            </a:r>
          </a:p>
          <a:p>
            <a:r>
              <a:rPr lang="en-US" dirty="0" err="1"/>
              <a:t>Place:Computer</a:t>
            </a:r>
            <a:r>
              <a:rPr lang="en-US" dirty="0"/>
              <a:t> lab</a:t>
            </a:r>
          </a:p>
          <a:p>
            <a:r>
              <a:rPr lang="en-US" dirty="0"/>
              <a:t>Number of worksheets:1</a:t>
            </a:r>
          </a:p>
          <a:p>
            <a:r>
              <a:rPr lang="en-US" dirty="0"/>
              <a:t>Structural - Interactive data: Video on the rights of the child</a:t>
            </a:r>
          </a:p>
          <a:p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https://socialpolicy.gr/2015/11/%CE%B2%CE%AF%CE%BD%CF%84%CE%B5%CE%BF-%CF%84%CE%B7%CF%82-unicef-%CE%B3%CE%B9%CE%B1-%CF%84%CE%B1-%CE%B4%CE%B9%CE%BA%CE%B1%CE%B9%CF%8E%CE%BC%CE%B1%CF%84%CE%B1-%CF%84%CF%89%CE%BD-%CF%80%CE%B1%CE%B9%CE%B4.html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9716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02C2CC7-5218-413F-8FB9-BDA6A7844F68}"/>
              </a:ext>
            </a:extLst>
          </p:cNvPr>
          <p:cNvSpPr/>
          <p:nvPr/>
        </p:nvSpPr>
        <p:spPr>
          <a:xfrm>
            <a:off x="327804" y="498956"/>
            <a:ext cx="7320850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sheet 1: Organizations for children’s rights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EFA65794-7770-4DB7-A59D-1FBD38C89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233687"/>
              </p:ext>
            </p:extLst>
          </p:nvPr>
        </p:nvGraphicFramePr>
        <p:xfrm>
          <a:off x="233265" y="1509623"/>
          <a:ext cx="9573208" cy="5068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1737">
                  <a:extLst>
                    <a:ext uri="{9D8B030D-6E8A-4147-A177-3AD203B41FA5}">
                      <a16:colId xmlns:a16="http://schemas.microsoft.com/office/drawing/2014/main" val="495432576"/>
                    </a:ext>
                  </a:extLst>
                </a:gridCol>
                <a:gridCol w="2655070">
                  <a:extLst>
                    <a:ext uri="{9D8B030D-6E8A-4147-A177-3AD203B41FA5}">
                      <a16:colId xmlns:a16="http://schemas.microsoft.com/office/drawing/2014/main" val="2435723696"/>
                    </a:ext>
                  </a:extLst>
                </a:gridCol>
                <a:gridCol w="4996401">
                  <a:extLst>
                    <a:ext uri="{9D8B030D-6E8A-4147-A177-3AD203B41FA5}">
                      <a16:colId xmlns:a16="http://schemas.microsoft.com/office/drawing/2014/main" val="2852645825"/>
                    </a:ext>
                  </a:extLst>
                </a:gridCol>
              </a:tblGrid>
              <a:tr h="3686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1400" dirty="0">
                          <a:effectLst/>
                        </a:rPr>
                        <a:t>Agency/ </a:t>
                      </a:r>
                      <a:r>
                        <a:rPr lang="el-GR" sz="1400" dirty="0" err="1">
                          <a:effectLst/>
                        </a:rPr>
                        <a:t>organization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Website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</a:rPr>
                        <a:t>I write a few words about the institution / organization</a:t>
                      </a:r>
                      <a:endParaRPr lang="el-G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extLst>
                  <a:ext uri="{0D108BD9-81ED-4DB2-BD59-A6C34878D82A}">
                    <a16:rowId xmlns:a16="http://schemas.microsoft.com/office/drawing/2014/main" val="1208527823"/>
                  </a:ext>
                </a:extLst>
              </a:tr>
              <a:tr h="15448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effectLst/>
                        </a:rPr>
                        <a:t>Unicef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1400" u="sng" dirty="0">
                          <a:effectLst/>
                          <a:hlinkClick r:id="rId2"/>
                        </a:rPr>
                        <a:t>https://www.unicef.gr/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extLst>
                  <a:ext uri="{0D108BD9-81ED-4DB2-BD59-A6C34878D82A}">
                    <a16:rowId xmlns:a16="http://schemas.microsoft.com/office/drawing/2014/main" val="1746162066"/>
                  </a:ext>
                </a:extLst>
              </a:tr>
              <a:tr h="15448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1400">
                          <a:effectLst/>
                        </a:rPr>
                        <a:t>The Ombudsman for Children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u="sng" dirty="0">
                          <a:effectLst/>
                          <a:hlinkClick r:id="rId3"/>
                        </a:rPr>
                        <a:t>http</a:t>
                      </a:r>
                      <a:r>
                        <a:rPr lang="el-GR" sz="1400" u="sng" dirty="0">
                          <a:effectLst/>
                          <a:hlinkClick r:id="rId3"/>
                        </a:rPr>
                        <a:t>://</a:t>
                      </a:r>
                      <a:r>
                        <a:rPr lang="en-US" sz="1400" u="sng" dirty="0">
                          <a:effectLst/>
                          <a:hlinkClick r:id="rId3"/>
                        </a:rPr>
                        <a:t>www</a:t>
                      </a:r>
                      <a:r>
                        <a:rPr lang="el-GR" sz="1400" u="sng" dirty="0">
                          <a:effectLst/>
                          <a:hlinkClick r:id="rId3"/>
                        </a:rPr>
                        <a:t>.0-18.</a:t>
                      </a:r>
                      <a:r>
                        <a:rPr lang="en-US" sz="1400" u="sng" dirty="0">
                          <a:effectLst/>
                          <a:hlinkClick r:id="rId3"/>
                        </a:rPr>
                        <a:t>gr</a:t>
                      </a:r>
                      <a:r>
                        <a:rPr lang="el-GR" sz="1400" u="sng" dirty="0">
                          <a:effectLst/>
                          <a:hlinkClick r:id="rId3"/>
                        </a:rPr>
                        <a:t>/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extLst>
                  <a:ext uri="{0D108BD9-81ED-4DB2-BD59-A6C34878D82A}">
                    <a16:rowId xmlns:a16="http://schemas.microsoft.com/office/drawing/2014/main" val="3893451896"/>
                  </a:ext>
                </a:extLst>
              </a:tr>
              <a:tr h="16100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Child’s smile (</a:t>
                      </a:r>
                      <a:r>
                        <a:rPr lang="en-US" sz="1400" dirty="0" err="1">
                          <a:effectLst/>
                        </a:rPr>
                        <a:t>Hamogelo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tou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paidiou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1400" u="sng" dirty="0">
                          <a:effectLst/>
                          <a:hlinkClick r:id="rId4"/>
                        </a:rPr>
                        <a:t>http://www.hamogelo.gr/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l-GR" sz="700" dirty="0">
                          <a:effectLst/>
                        </a:rPr>
                        <a:t> </a:t>
                      </a:r>
                      <a:endParaRPr lang="el-G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62" marR="42562" marT="0" marB="0"/>
                </a:tc>
                <a:extLst>
                  <a:ext uri="{0D108BD9-81ED-4DB2-BD59-A6C34878D82A}">
                    <a16:rowId xmlns:a16="http://schemas.microsoft.com/office/drawing/2014/main" val="216051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230610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TM04033917[[fn=Βερολίνο]]</Template>
  <TotalTime>124</TotalTime>
  <Words>1263</Words>
  <Application>Microsoft Office PowerPoint</Application>
  <PresentationFormat>Panorámica</PresentationFormat>
  <Paragraphs>144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Trebuchet MS</vt:lpstr>
      <vt:lpstr>Βερολίνο</vt:lpstr>
      <vt:lpstr>Critical educational scenario “I also have rights"</vt:lpstr>
      <vt:lpstr>Identity of the Scenario</vt:lpstr>
      <vt:lpstr>Educational issue</vt:lpstr>
      <vt:lpstr>The pedagogical frame of the scenario</vt:lpstr>
      <vt:lpstr>Inclusion of the scenario in the Curriculum</vt:lpstr>
      <vt:lpstr>Prerequisite knowledge in ICT for the digital teaching scenario</vt:lpstr>
      <vt:lpstr>Phase 1</vt:lpstr>
      <vt:lpstr>Phase 2</vt:lpstr>
      <vt:lpstr>Presentación de PowerPoint</vt:lpstr>
      <vt:lpstr>Phase 3</vt:lpstr>
      <vt:lpstr>Evaluation</vt:lpstr>
      <vt:lpstr>Interactions</vt:lpstr>
      <vt:lpstr>Results</vt:lpstr>
      <vt:lpstr>REFERENCES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critical educational scenario</dc:title>
  <dc:creator>User</dc:creator>
  <cp:lastModifiedBy>Ramón Ruiz</cp:lastModifiedBy>
  <cp:revision>21</cp:revision>
  <dcterms:created xsi:type="dcterms:W3CDTF">2021-06-15T18:02:20Z</dcterms:created>
  <dcterms:modified xsi:type="dcterms:W3CDTF">2025-07-07T15:35:54Z</dcterms:modified>
</cp:coreProperties>
</file>